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67" r:id="rId3"/>
    <p:sldId id="286" r:id="rId4"/>
    <p:sldId id="281" r:id="rId5"/>
    <p:sldId id="284" r:id="rId6"/>
    <p:sldId id="272" r:id="rId7"/>
    <p:sldId id="287" r:id="rId8"/>
    <p:sldId id="277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3FA"/>
    <a:srgbClr val="AFEEFB"/>
    <a:srgbClr val="B7DBFF"/>
    <a:srgbClr val="8BC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932" autoAdjust="0"/>
    <p:restoredTop sz="94660" autoAdjust="0"/>
  </p:normalViewPr>
  <p:slideViewPr>
    <p:cSldViewPr>
      <p:cViewPr>
        <p:scale>
          <a:sx n="75" d="100"/>
          <a:sy n="75" d="100"/>
        </p:scale>
        <p:origin x="-9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0B11D9F-CDFD-4966-9BB9-4756ECE773C3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7AF5-07B1-46CB-9344-F33220973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AF5-45D8-45A1-B800-9026B5EB132E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2817-E219-4E5F-A751-A9562723F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D723-1A67-4BD0-A662-9594E1E26687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CF05-FEE1-416C-B295-14D11E4A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298E-DCA1-423E-BAB1-074C2390F907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82C7-1384-452A-A102-0857F4112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F3EE-7753-4E6C-BE8F-0FC6172AEFA0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BF7C-D4D3-4B51-B09C-CFB1BC339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275D0-60D8-4228-A5F1-C2DB808F0948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E8A4-FA37-42B0-8285-DDBC6245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9B9D-C140-4AD6-8B0E-9EB9498EFA57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98D-C6C7-4CFB-8C74-9089DCA1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1031-B249-4275-B172-06BE6387B4D7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F1EE-9587-4000-B406-1196B5A9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8E73-CAAE-4786-96A6-1E6E034F3D88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8F29-5EC6-4F44-8657-82F188C4F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0F8A-0A43-4725-97C2-EE589FEA886F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456E-752E-47AB-B715-78930FDE6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F7D0-0C23-4958-8550-A9B7A2818FED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BAA0-C2E5-49C5-8A4F-F6C163E2F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63C5-3346-4586-9CD9-FA7608B19FE4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BDC4-52CC-4B81-B6D7-1963F7236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DE4D3-FA24-4C41-9725-115DB93101C0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FFEAC3-717D-4CA4-A702-957DE7C2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22" r:id="rId3"/>
    <p:sldLayoutId id="2147483719" r:id="rId4"/>
    <p:sldLayoutId id="2147483718" r:id="rId5"/>
    <p:sldLayoutId id="2147483723" r:id="rId6"/>
    <p:sldLayoutId id="2147483724" r:id="rId7"/>
    <p:sldLayoutId id="2147483725" r:id="rId8"/>
    <p:sldLayoutId id="2147483726" r:id="rId9"/>
    <p:sldLayoutId id="2147483717" r:id="rId10"/>
    <p:sldLayoutId id="2147483727" r:id="rId11"/>
    <p:sldLayoutId id="2147483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mailto:6490339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850" y="3500438"/>
            <a:ext cx="7272338" cy="576262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Инновационные биотехнологии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b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 переработке</a:t>
            </a: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органических отходов животноводства в сельском хозяйстве</a:t>
            </a: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48038" y="5373688"/>
            <a:ext cx="5256212" cy="1079500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Производитель,</a:t>
            </a:r>
          </a:p>
          <a:p>
            <a:pPr marL="0" indent="0" algn="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разработчик :</a:t>
            </a:r>
          </a:p>
          <a:p>
            <a:pPr marL="0" indent="0" algn="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ООО </a:t>
            </a:r>
            <a:r>
              <a:rPr lang="ru-RU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 СИЛКО»</a:t>
            </a:r>
          </a:p>
          <a:p>
            <a:pPr marL="0" indent="0" algn="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2012 </a:t>
            </a:r>
            <a:r>
              <a:rPr lang="ru-RU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год</a:t>
            </a:r>
          </a:p>
        </p:txBody>
      </p:sp>
      <p:pic>
        <p:nvPicPr>
          <p:cNvPr id="14340" name="Рисунок 8" descr="лого co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7425"/>
            <a:ext cx="40703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12" descr="dreamstimefree_5876730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5128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Схема переработки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4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125538"/>
            <a:ext cx="6983412" cy="1427162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1800" b="1" smtClean="0"/>
              <a:t>Переработка навоза свиного, КРС, птичьего помета, которая позволяет получить высокоэффективное сухое органическое удобрение,  себестоимостью 1300 руб. за 1 тонну, с нормой внесения от 0,5 до 2 тонн удобрения на гектар.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714375" y="2714625"/>
            <a:ext cx="914400" cy="1112838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</a:t>
            </a:r>
          </a:p>
        </p:txBody>
      </p:sp>
      <p:sp>
        <p:nvSpPr>
          <p:cNvPr id="6" name="Куб 5"/>
          <p:cNvSpPr/>
          <p:nvPr/>
        </p:nvSpPr>
        <p:spPr>
          <a:xfrm>
            <a:off x="2286000" y="3000375"/>
            <a:ext cx="857250" cy="644525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2</a:t>
            </a: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 flipH="1" flipV="1">
            <a:off x="1636713" y="3178175"/>
            <a:ext cx="184150" cy="111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643063" y="2928938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уб 17"/>
          <p:cNvSpPr/>
          <p:nvPr/>
        </p:nvSpPr>
        <p:spPr>
          <a:xfrm>
            <a:off x="3995738" y="2781300"/>
            <a:ext cx="2643187" cy="114458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3</a:t>
            </a:r>
          </a:p>
        </p:txBody>
      </p:sp>
      <p:cxnSp>
        <p:nvCxnSpPr>
          <p:cNvPr id="28" name="Соединительная линия уступом 27"/>
          <p:cNvCxnSpPr>
            <a:stCxn id="4" idx="3"/>
          </p:cNvCxnSpPr>
          <p:nvPr/>
        </p:nvCxnSpPr>
        <p:spPr>
          <a:xfrm rot="5400000" flipH="1" flipV="1">
            <a:off x="2458244" y="2285206"/>
            <a:ext cx="255588" cy="2828925"/>
          </a:xfrm>
          <a:prstGeom prst="bentConnector4">
            <a:avLst>
              <a:gd name="adj1" fmla="val -89486"/>
              <a:gd name="adj2" fmla="val 826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уб 32"/>
          <p:cNvSpPr/>
          <p:nvPr/>
        </p:nvSpPr>
        <p:spPr>
          <a:xfrm>
            <a:off x="6786563" y="3143250"/>
            <a:ext cx="642937" cy="71596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7</a:t>
            </a:r>
          </a:p>
        </p:txBody>
      </p:sp>
      <p:sp>
        <p:nvSpPr>
          <p:cNvPr id="34" name="Блок-схема: объединение 33"/>
          <p:cNvSpPr/>
          <p:nvPr/>
        </p:nvSpPr>
        <p:spPr>
          <a:xfrm>
            <a:off x="4143375" y="2286000"/>
            <a:ext cx="685800" cy="6858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4</a:t>
            </a:r>
          </a:p>
        </p:txBody>
      </p:sp>
      <p:sp>
        <p:nvSpPr>
          <p:cNvPr id="35" name="Блок-схема: объединение 34"/>
          <p:cNvSpPr/>
          <p:nvPr/>
        </p:nvSpPr>
        <p:spPr>
          <a:xfrm>
            <a:off x="4929188" y="2500313"/>
            <a:ext cx="571500" cy="471487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5</a:t>
            </a:r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643813" y="2286000"/>
            <a:ext cx="914400" cy="1541463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8</a:t>
            </a:r>
          </a:p>
        </p:txBody>
      </p:sp>
      <p:sp>
        <p:nvSpPr>
          <p:cNvPr id="37" name="Блок-схема: ссылка на другую страницу 36"/>
          <p:cNvSpPr/>
          <p:nvPr/>
        </p:nvSpPr>
        <p:spPr>
          <a:xfrm>
            <a:off x="7786688" y="2000250"/>
            <a:ext cx="285750" cy="612775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9</a:t>
            </a:r>
          </a:p>
        </p:txBody>
      </p:sp>
      <p:sp>
        <p:nvSpPr>
          <p:cNvPr id="38" name="Блок-схема: ссылка на другую страницу 37"/>
          <p:cNvSpPr/>
          <p:nvPr/>
        </p:nvSpPr>
        <p:spPr>
          <a:xfrm>
            <a:off x="8215313" y="2000250"/>
            <a:ext cx="285750" cy="612775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10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500813" y="378618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429500" y="364331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Куб 44"/>
          <p:cNvSpPr/>
          <p:nvPr/>
        </p:nvSpPr>
        <p:spPr>
          <a:xfrm>
            <a:off x="7643813" y="4286250"/>
            <a:ext cx="785812" cy="43021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11</a:t>
            </a:r>
          </a:p>
        </p:txBody>
      </p:sp>
      <p:sp>
        <p:nvSpPr>
          <p:cNvPr id="46" name="Блок-схема: объединение 45"/>
          <p:cNvSpPr/>
          <p:nvPr/>
        </p:nvSpPr>
        <p:spPr>
          <a:xfrm>
            <a:off x="5715000" y="2500313"/>
            <a:ext cx="500063" cy="471487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6</a:t>
            </a:r>
          </a:p>
        </p:txBody>
      </p:sp>
      <p:cxnSp>
        <p:nvCxnSpPr>
          <p:cNvPr id="49" name="Прямая со стрелкой 48"/>
          <p:cNvCxnSpPr>
            <a:stCxn id="36" idx="3"/>
            <a:endCxn id="45" idx="0"/>
          </p:cNvCxnSpPr>
          <p:nvPr/>
        </p:nvCxnSpPr>
        <p:spPr>
          <a:xfrm rot="5400000">
            <a:off x="7866063" y="4051300"/>
            <a:ext cx="458787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Блок-схема: магнитный диск 53"/>
          <p:cNvSpPr/>
          <p:nvPr/>
        </p:nvSpPr>
        <p:spPr>
          <a:xfrm>
            <a:off x="5500688" y="4857750"/>
            <a:ext cx="2643187" cy="1398588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12</a:t>
            </a:r>
          </a:p>
        </p:txBody>
      </p:sp>
      <p:sp>
        <p:nvSpPr>
          <p:cNvPr id="55" name="Куб 54"/>
          <p:cNvSpPr/>
          <p:nvPr/>
        </p:nvSpPr>
        <p:spPr>
          <a:xfrm>
            <a:off x="4429125" y="4286250"/>
            <a:ext cx="1928813" cy="43021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13</a:t>
            </a:r>
          </a:p>
        </p:txBody>
      </p:sp>
      <p:sp>
        <p:nvSpPr>
          <p:cNvPr id="56" name="Куб 55"/>
          <p:cNvSpPr/>
          <p:nvPr/>
        </p:nvSpPr>
        <p:spPr>
          <a:xfrm>
            <a:off x="3286125" y="4143375"/>
            <a:ext cx="714375" cy="71596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14</a:t>
            </a:r>
          </a:p>
        </p:txBody>
      </p:sp>
      <p:sp>
        <p:nvSpPr>
          <p:cNvPr id="57" name="Куб 56"/>
          <p:cNvSpPr/>
          <p:nvPr/>
        </p:nvSpPr>
        <p:spPr>
          <a:xfrm>
            <a:off x="3071813" y="5715000"/>
            <a:ext cx="1930400" cy="43021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15</a:t>
            </a:r>
          </a:p>
        </p:txBody>
      </p:sp>
      <p:cxnSp>
        <p:nvCxnSpPr>
          <p:cNvPr id="59" name="Прямая со стрелкой 58"/>
          <p:cNvCxnSpPr>
            <a:stCxn id="45" idx="3"/>
          </p:cNvCxnSpPr>
          <p:nvPr/>
        </p:nvCxnSpPr>
        <p:spPr>
          <a:xfrm rot="5400000">
            <a:off x="7814469" y="4760119"/>
            <a:ext cx="212725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5" idx="2"/>
          </p:cNvCxnSpPr>
          <p:nvPr/>
        </p:nvCxnSpPr>
        <p:spPr>
          <a:xfrm rot="10800000" flipV="1">
            <a:off x="6357938" y="4554538"/>
            <a:ext cx="1285875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5" idx="2"/>
          </p:cNvCxnSpPr>
          <p:nvPr/>
        </p:nvCxnSpPr>
        <p:spPr>
          <a:xfrm rot="10800000" flipV="1">
            <a:off x="4000500" y="4554538"/>
            <a:ext cx="428625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57" idx="5"/>
          </p:cNvCxnSpPr>
          <p:nvPr/>
        </p:nvCxnSpPr>
        <p:spPr>
          <a:xfrm rot="10800000">
            <a:off x="5002213" y="5876925"/>
            <a:ext cx="498475" cy="5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трелка влево 72"/>
          <p:cNvSpPr/>
          <p:nvPr/>
        </p:nvSpPr>
        <p:spPr>
          <a:xfrm>
            <a:off x="2286000" y="4357688"/>
            <a:ext cx="977900" cy="484187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16</a:t>
            </a:r>
          </a:p>
        </p:txBody>
      </p:sp>
      <p:sp>
        <p:nvSpPr>
          <p:cNvPr id="74" name="Стрелка влево 73"/>
          <p:cNvSpPr/>
          <p:nvPr/>
        </p:nvSpPr>
        <p:spPr>
          <a:xfrm>
            <a:off x="2143125" y="5715000"/>
            <a:ext cx="977900" cy="484188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17</a:t>
            </a:r>
          </a:p>
        </p:txBody>
      </p:sp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4724400"/>
            <a:ext cx="2173287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8604250" y="6308725"/>
            <a:ext cx="239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Схема переработки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468313" y="2276475"/>
            <a:ext cx="1295400" cy="1728788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" name="Куб 5"/>
          <p:cNvSpPr/>
          <p:nvPr/>
        </p:nvSpPr>
        <p:spPr>
          <a:xfrm>
            <a:off x="2268538" y="2781300"/>
            <a:ext cx="1150937" cy="100806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2</a:t>
            </a: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 flipH="1" flipV="1">
            <a:off x="1652588" y="3324225"/>
            <a:ext cx="184150" cy="111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763713" y="2708275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4" idx="3"/>
          </p:cNvCxnSpPr>
          <p:nvPr/>
        </p:nvCxnSpPr>
        <p:spPr>
          <a:xfrm rot="5400000" flipH="1" flipV="1">
            <a:off x="2402682" y="2429669"/>
            <a:ext cx="255587" cy="2828925"/>
          </a:xfrm>
          <a:prstGeom prst="bentConnector4">
            <a:avLst>
              <a:gd name="adj1" fmla="val -89486"/>
              <a:gd name="adj2" fmla="val 826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724400"/>
            <a:ext cx="21002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94" name="Rectangle 34"/>
          <p:cNvSpPr>
            <a:spLocks noChangeArrowheads="1"/>
          </p:cNvSpPr>
          <p:nvPr/>
        </p:nvSpPr>
        <p:spPr bwMode="auto">
          <a:xfrm>
            <a:off x="3924300" y="1773238"/>
            <a:ext cx="5040313" cy="3887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ru-RU" b="0"/>
          </a:p>
          <a:p>
            <a:pPr algn="just"/>
            <a:endParaRPr lang="ru-RU" b="0"/>
          </a:p>
          <a:p>
            <a:pPr algn="just"/>
            <a:endParaRPr lang="ru-RU" b="0"/>
          </a:p>
          <a:p>
            <a:pPr algn="just"/>
            <a:endParaRPr lang="ru-RU" b="0"/>
          </a:p>
          <a:p>
            <a:pPr algn="just"/>
            <a:endParaRPr lang="ru-RU" b="0"/>
          </a:p>
          <a:p>
            <a:pPr algn="just"/>
            <a:endParaRPr lang="ru-RU" b="0"/>
          </a:p>
          <a:p>
            <a:pPr algn="just"/>
            <a:r>
              <a:rPr lang="ru-RU"/>
              <a:t>Закладка сырья из завально-накопительной ёмкости в ёмкость №1 с его дроблением гомогенизатором №2, перемешиванием и доведением до нужной фракции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675688" y="6280150"/>
            <a:ext cx="217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4797425"/>
            <a:ext cx="2100262" cy="115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Схема переработки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1741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2997200"/>
            <a:ext cx="8229600" cy="174942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1600" b="1" smtClean="0"/>
              <a:t>Обеззараживание массы в активаторе (3) процессов и дробление её до стадии полной стерильности с одновременным введением компонента «А» (4). Введение активатора (5). Далее введение компонента «В» (6). Далее масса под воздействием активатора разогревается до температуры 45 градусов, после этого поступает в поточный охладитель (7) где охлаждается до 30 градусов, после этого поступает в промежуточную технологическую ёмкость (8) с мешалкой, где вводятся компоненты «С» (9) и «</a:t>
            </a:r>
            <a:r>
              <a:rPr lang="en-US" sz="1600" b="1" smtClean="0"/>
              <a:t>D</a:t>
            </a:r>
            <a:r>
              <a:rPr lang="ru-RU" sz="1600" b="1" smtClean="0"/>
              <a:t>» (10).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611188" y="1557338"/>
            <a:ext cx="936625" cy="1112837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</a:t>
            </a:r>
          </a:p>
        </p:txBody>
      </p:sp>
      <p:sp>
        <p:nvSpPr>
          <p:cNvPr id="6" name="Куб 5"/>
          <p:cNvSpPr/>
          <p:nvPr/>
        </p:nvSpPr>
        <p:spPr>
          <a:xfrm>
            <a:off x="2222500" y="1852613"/>
            <a:ext cx="857250" cy="644525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2</a:t>
            </a: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 flipH="1" flipV="1">
            <a:off x="1581151" y="2027237"/>
            <a:ext cx="184150" cy="111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547813" y="1844675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уб 17"/>
          <p:cNvSpPr/>
          <p:nvPr/>
        </p:nvSpPr>
        <p:spPr>
          <a:xfrm>
            <a:off x="3924300" y="1628775"/>
            <a:ext cx="2643188" cy="114458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3</a:t>
            </a:r>
          </a:p>
        </p:txBody>
      </p:sp>
      <p:cxnSp>
        <p:nvCxnSpPr>
          <p:cNvPr id="28" name="Соединительная линия уступом 27"/>
          <p:cNvCxnSpPr>
            <a:stCxn id="4" idx="3"/>
          </p:cNvCxnSpPr>
          <p:nvPr/>
        </p:nvCxnSpPr>
        <p:spPr>
          <a:xfrm rot="5400000" flipH="1" flipV="1">
            <a:off x="2356644" y="1142206"/>
            <a:ext cx="255588" cy="2828925"/>
          </a:xfrm>
          <a:prstGeom prst="bentConnector4">
            <a:avLst>
              <a:gd name="adj1" fmla="val -89486"/>
              <a:gd name="adj2" fmla="val 826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уб 32"/>
          <p:cNvSpPr/>
          <p:nvPr/>
        </p:nvSpPr>
        <p:spPr>
          <a:xfrm>
            <a:off x="6732588" y="1844675"/>
            <a:ext cx="776287" cy="79216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7</a:t>
            </a:r>
          </a:p>
        </p:txBody>
      </p:sp>
      <p:sp>
        <p:nvSpPr>
          <p:cNvPr id="34" name="Блок-схема: объединение 33"/>
          <p:cNvSpPr/>
          <p:nvPr/>
        </p:nvSpPr>
        <p:spPr>
          <a:xfrm>
            <a:off x="4094163" y="1100138"/>
            <a:ext cx="685800" cy="6858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4</a:t>
            </a:r>
          </a:p>
        </p:txBody>
      </p:sp>
      <p:sp>
        <p:nvSpPr>
          <p:cNvPr id="35" name="Блок-схема: объединение 34"/>
          <p:cNvSpPr/>
          <p:nvPr/>
        </p:nvSpPr>
        <p:spPr>
          <a:xfrm>
            <a:off x="4886325" y="1292225"/>
            <a:ext cx="571500" cy="471488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5</a:t>
            </a:r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667625" y="908050"/>
            <a:ext cx="914400" cy="1584325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8</a:t>
            </a:r>
          </a:p>
        </p:txBody>
      </p:sp>
      <p:sp>
        <p:nvSpPr>
          <p:cNvPr id="37" name="Блок-схема: ссылка на другую страницу 36"/>
          <p:cNvSpPr/>
          <p:nvPr/>
        </p:nvSpPr>
        <p:spPr>
          <a:xfrm>
            <a:off x="7740650" y="692150"/>
            <a:ext cx="285750" cy="622300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9</a:t>
            </a:r>
          </a:p>
        </p:txBody>
      </p:sp>
      <p:sp>
        <p:nvSpPr>
          <p:cNvPr id="38" name="Блок-схема: ссылка на другую страницу 37"/>
          <p:cNvSpPr/>
          <p:nvPr/>
        </p:nvSpPr>
        <p:spPr>
          <a:xfrm>
            <a:off x="8169275" y="677863"/>
            <a:ext cx="285750" cy="612775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10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443663" y="253365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4750" y="2349500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объединение 45"/>
          <p:cNvSpPr/>
          <p:nvPr/>
        </p:nvSpPr>
        <p:spPr>
          <a:xfrm>
            <a:off x="5678488" y="1268413"/>
            <a:ext cx="500062" cy="471487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6</a:t>
            </a:r>
          </a:p>
        </p:txBody>
      </p:sp>
      <p:cxnSp>
        <p:nvCxnSpPr>
          <p:cNvPr id="49" name="Прямая со стрелкой 48"/>
          <p:cNvCxnSpPr>
            <a:stCxn id="36" idx="3"/>
          </p:cNvCxnSpPr>
          <p:nvPr/>
        </p:nvCxnSpPr>
        <p:spPr>
          <a:xfrm rot="5400000">
            <a:off x="7877175" y="2716213"/>
            <a:ext cx="458788" cy="11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748713" y="6308725"/>
            <a:ext cx="21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4400"/>
            <a:ext cx="2124075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Схема переработки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18437" name="Содержимое 2"/>
          <p:cNvSpPr>
            <a:spLocks noGrp="1"/>
          </p:cNvSpPr>
          <p:nvPr>
            <p:ph sz="quarter" idx="1"/>
          </p:nvPr>
        </p:nvSpPr>
        <p:spPr>
          <a:xfrm>
            <a:off x="1835150" y="4365625"/>
            <a:ext cx="7308850" cy="71438"/>
          </a:xfrm>
          <a:ln w="0">
            <a:solidFill>
              <a:schemeClr val="bg1"/>
            </a:solidFill>
          </a:ln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1600" b="1" smtClean="0"/>
              <a:t>Разделение на сухую  и жидкую фракции на центрифуге (11) с дальнейшим процессом гранулирования (13), фасовкой в мешки (14) и одновременным сливом  в ёмкость хранения(12) с добавлением биологического компонента, который в течении 2 суток при температуре не ниже  +20 С перерабатывает остатки органических соединений и других элементов до нормализации минерального состава, уровня ХПК, БПК, кислотности, что позволяет сливать данные жидкие остатки в открытые водоемы.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793750" y="1265238"/>
            <a:ext cx="914400" cy="1112837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</a:t>
            </a:r>
          </a:p>
        </p:txBody>
      </p:sp>
      <p:sp>
        <p:nvSpPr>
          <p:cNvPr id="6" name="Куб 5"/>
          <p:cNvSpPr/>
          <p:nvPr/>
        </p:nvSpPr>
        <p:spPr>
          <a:xfrm>
            <a:off x="2395538" y="1625600"/>
            <a:ext cx="857250" cy="644525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2</a:t>
            </a: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 flipH="1" flipV="1">
            <a:off x="1724026" y="1668462"/>
            <a:ext cx="184150" cy="111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692275" y="1628775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уб 17"/>
          <p:cNvSpPr/>
          <p:nvPr/>
        </p:nvSpPr>
        <p:spPr>
          <a:xfrm>
            <a:off x="4140200" y="1412875"/>
            <a:ext cx="2643188" cy="114458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3</a:t>
            </a:r>
          </a:p>
        </p:txBody>
      </p:sp>
      <p:cxnSp>
        <p:nvCxnSpPr>
          <p:cNvPr id="18443" name="Соединительная линия уступом 27"/>
          <p:cNvCxnSpPr>
            <a:cxnSpLocks noChangeShapeType="1"/>
          </p:cNvCxnSpPr>
          <p:nvPr/>
        </p:nvCxnSpPr>
        <p:spPr bwMode="auto">
          <a:xfrm rot="5400000" flipH="1" flipV="1">
            <a:off x="2618582" y="773906"/>
            <a:ext cx="255588" cy="2828925"/>
          </a:xfrm>
          <a:prstGeom prst="bentConnector4">
            <a:avLst>
              <a:gd name="adj1" fmla="val -75157"/>
              <a:gd name="adj2" fmla="val 82662"/>
            </a:avLst>
          </a:prstGeom>
          <a:noFill/>
          <a:ln w="9525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sp>
        <p:nvSpPr>
          <p:cNvPr id="33" name="Куб 32"/>
          <p:cNvSpPr/>
          <p:nvPr/>
        </p:nvSpPr>
        <p:spPr>
          <a:xfrm>
            <a:off x="6913563" y="1636713"/>
            <a:ext cx="642937" cy="71596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7</a:t>
            </a:r>
          </a:p>
        </p:txBody>
      </p:sp>
      <p:sp>
        <p:nvSpPr>
          <p:cNvPr id="34" name="Блок-схема: объединение 33"/>
          <p:cNvSpPr/>
          <p:nvPr/>
        </p:nvSpPr>
        <p:spPr>
          <a:xfrm>
            <a:off x="4341813" y="850900"/>
            <a:ext cx="685800" cy="6858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4</a:t>
            </a:r>
          </a:p>
        </p:txBody>
      </p:sp>
      <p:sp>
        <p:nvSpPr>
          <p:cNvPr id="35" name="Блок-схема: объединение 34"/>
          <p:cNvSpPr/>
          <p:nvPr/>
        </p:nvSpPr>
        <p:spPr>
          <a:xfrm>
            <a:off x="5127625" y="1065213"/>
            <a:ext cx="571500" cy="471487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5</a:t>
            </a:r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718425" y="617538"/>
            <a:ext cx="914400" cy="1541462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8</a:t>
            </a:r>
          </a:p>
        </p:txBody>
      </p:sp>
      <p:sp>
        <p:nvSpPr>
          <p:cNvPr id="37" name="Блок-схема: ссылка на другую страницу 36"/>
          <p:cNvSpPr/>
          <p:nvPr/>
        </p:nvSpPr>
        <p:spPr>
          <a:xfrm>
            <a:off x="7864475" y="257175"/>
            <a:ext cx="285750" cy="612775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9</a:t>
            </a:r>
          </a:p>
        </p:txBody>
      </p:sp>
      <p:sp>
        <p:nvSpPr>
          <p:cNvPr id="38" name="Блок-схема: ссылка на другую страницу 37"/>
          <p:cNvSpPr/>
          <p:nvPr/>
        </p:nvSpPr>
        <p:spPr>
          <a:xfrm>
            <a:off x="8194675" y="257175"/>
            <a:ext cx="285750" cy="612775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10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627813" y="220821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56500" y="198596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Куб 44"/>
          <p:cNvSpPr/>
          <p:nvPr/>
        </p:nvSpPr>
        <p:spPr>
          <a:xfrm>
            <a:off x="7693025" y="2455863"/>
            <a:ext cx="785813" cy="4302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11</a:t>
            </a:r>
          </a:p>
        </p:txBody>
      </p:sp>
      <p:sp>
        <p:nvSpPr>
          <p:cNvPr id="46" name="Блок-схема: объединение 45"/>
          <p:cNvSpPr/>
          <p:nvPr/>
        </p:nvSpPr>
        <p:spPr>
          <a:xfrm>
            <a:off x="5786438" y="1052513"/>
            <a:ext cx="500062" cy="504825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6</a:t>
            </a:r>
          </a:p>
        </p:txBody>
      </p:sp>
      <p:cxnSp>
        <p:nvCxnSpPr>
          <p:cNvPr id="18454" name="Прямая со стрелкой 48"/>
          <p:cNvCxnSpPr>
            <a:cxnSpLocks noChangeShapeType="1"/>
            <a:stCxn id="36" idx="3"/>
            <a:endCxn id="45" idx="0"/>
          </p:cNvCxnSpPr>
          <p:nvPr/>
        </p:nvCxnSpPr>
        <p:spPr bwMode="auto">
          <a:xfrm flipH="1">
            <a:off x="8139113" y="2168525"/>
            <a:ext cx="36512" cy="27781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4" name="Блок-схема: магнитный диск 53"/>
          <p:cNvSpPr/>
          <p:nvPr/>
        </p:nvSpPr>
        <p:spPr>
          <a:xfrm>
            <a:off x="6000750" y="2995613"/>
            <a:ext cx="2643188" cy="1398587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12</a:t>
            </a:r>
          </a:p>
        </p:txBody>
      </p:sp>
      <p:sp>
        <p:nvSpPr>
          <p:cNvPr id="55" name="Куб 54"/>
          <p:cNvSpPr/>
          <p:nvPr/>
        </p:nvSpPr>
        <p:spPr>
          <a:xfrm>
            <a:off x="4524375" y="2582863"/>
            <a:ext cx="1928813" cy="4302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13</a:t>
            </a:r>
          </a:p>
        </p:txBody>
      </p:sp>
      <p:sp>
        <p:nvSpPr>
          <p:cNvPr id="56" name="Куб 55"/>
          <p:cNvSpPr/>
          <p:nvPr/>
        </p:nvSpPr>
        <p:spPr>
          <a:xfrm>
            <a:off x="3452813" y="2563813"/>
            <a:ext cx="714375" cy="71596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14</a:t>
            </a:r>
          </a:p>
        </p:txBody>
      </p:sp>
      <p:sp>
        <p:nvSpPr>
          <p:cNvPr id="57" name="Куб 56"/>
          <p:cNvSpPr/>
          <p:nvPr/>
        </p:nvSpPr>
        <p:spPr>
          <a:xfrm>
            <a:off x="3563938" y="3716338"/>
            <a:ext cx="1930400" cy="4302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15</a:t>
            </a:r>
          </a:p>
        </p:txBody>
      </p:sp>
      <p:cxnSp>
        <p:nvCxnSpPr>
          <p:cNvPr id="59" name="Прямая со стрелкой 58"/>
          <p:cNvCxnSpPr>
            <a:stCxn id="45" idx="3"/>
          </p:cNvCxnSpPr>
          <p:nvPr/>
        </p:nvCxnSpPr>
        <p:spPr>
          <a:xfrm rot="5400000">
            <a:off x="7863681" y="2939257"/>
            <a:ext cx="212725" cy="12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5" idx="2"/>
          </p:cNvCxnSpPr>
          <p:nvPr/>
        </p:nvCxnSpPr>
        <p:spPr>
          <a:xfrm rot="10800000" flipV="1">
            <a:off x="6397625" y="2724150"/>
            <a:ext cx="1285875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5" idx="2"/>
          </p:cNvCxnSpPr>
          <p:nvPr/>
        </p:nvCxnSpPr>
        <p:spPr>
          <a:xfrm rot="10800000" flipV="1">
            <a:off x="4086225" y="2851150"/>
            <a:ext cx="428625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57" idx="5"/>
          </p:cNvCxnSpPr>
          <p:nvPr/>
        </p:nvCxnSpPr>
        <p:spPr>
          <a:xfrm rot="10800000">
            <a:off x="5503863" y="3878263"/>
            <a:ext cx="498475" cy="5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трелка влево 72"/>
          <p:cNvSpPr/>
          <p:nvPr/>
        </p:nvSpPr>
        <p:spPr>
          <a:xfrm>
            <a:off x="2460625" y="2708275"/>
            <a:ext cx="977900" cy="484188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16</a:t>
            </a:r>
          </a:p>
        </p:txBody>
      </p:sp>
      <p:sp>
        <p:nvSpPr>
          <p:cNvPr id="74" name="Стрелка влево 73"/>
          <p:cNvSpPr/>
          <p:nvPr/>
        </p:nvSpPr>
        <p:spPr>
          <a:xfrm>
            <a:off x="2547938" y="3716338"/>
            <a:ext cx="977900" cy="484187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/>
              <a:t>17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8728075" y="63531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4724400"/>
            <a:ext cx="208915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60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908050"/>
            <a:ext cx="7920038" cy="50419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600" b="1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Такой метод и количество внесения на гектар позволит полностью отказаться от внесения минеральных удобрений и получить дополнительно сэкономленных средств  от их не внесения от 2000 до 5000 рублей.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b="1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Субсидии: ООО «</a:t>
            </a:r>
            <a:r>
              <a:rPr lang="ru-RU" sz="1800" b="1" smtClean="0">
                <a:latin typeface="Arial" charset="0"/>
              </a:rPr>
              <a:t>СИЛКО</a:t>
            </a:r>
            <a:r>
              <a:rPr lang="ru-RU" sz="1800" b="1" smtClean="0"/>
              <a:t>» предоставляет покупателю  право пользования государственной регистрацией на органические удобрения*, что, в свою очередь, позволяет ему из отхода получать товарный продукт, который подлежит государственному субсидированию. В некоторых субъектах РФ размер субсидий на органические удобрения  доходит до 100%.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b="1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* Соответствующие регистрационные документы находятся в стадии оформления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9361487" cy="5762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Схема внесения удобрения и преимущества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728075" y="63531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724400"/>
            <a:ext cx="21002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258888" y="981075"/>
            <a:ext cx="6840537" cy="43211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smtClean="0"/>
              <a:t>Увеличение урожая от 20 до 50% </a:t>
            </a:r>
            <a:r>
              <a:rPr lang="ru-RU" sz="1800" smtClean="0"/>
              <a:t>(в зависимости от растения)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smtClean="0"/>
              <a:t>Увеличение качества продукции  содержание белка, витаминов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smtClean="0"/>
              <a:t>Увеличивает количество завязей и продуктивных стеблей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smtClean="0"/>
              <a:t>Увеличивает полевую всхожесть и энергию прорастания семян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smtClean="0"/>
              <a:t>Комплекс микроэлементов, входящий в удобрение, активизирует оксидазную активность и, таким образом, стимулирует процессы дыхания, фотосинтеза и принципиально повышает число перезимовавших растений практически в любых климатических зонах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smtClean="0"/>
              <a:t>Способствует увеличению массы, мочковатости и длинны корневой системы в 3-5 раз, что позволяет растениям прекрасно переносить засуху, холод.</a:t>
            </a:r>
          </a:p>
        </p:txBody>
      </p:sp>
      <p:sp>
        <p:nvSpPr>
          <p:cNvPr id="204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-387350"/>
            <a:ext cx="8675687" cy="1079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Свойства удобрения и его преимущества</a:t>
            </a:r>
            <a:r>
              <a:rPr lang="ru-RU" smtClean="0"/>
              <a:t> </a:t>
            </a:r>
          </a:p>
        </p:txBody>
      </p:sp>
      <p:pic>
        <p:nvPicPr>
          <p:cNvPr id="20486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4963" y="4076700"/>
            <a:ext cx="3910012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728075" y="63531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0" descr="силко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8" descr="dreamstimefree_58767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4714875"/>
            <a:ext cx="210026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675687" cy="5762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Стоимость, комплектации и срок поставки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2150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125538"/>
            <a:ext cx="8229600" cy="5410200"/>
          </a:xfrm>
        </p:spPr>
        <p:txBody>
          <a:bodyPr/>
          <a:lstStyle/>
          <a:p>
            <a:pPr algn="just" eaLnBrk="1" hangingPunct="1">
              <a:buFontTx/>
              <a:buChar char="•"/>
            </a:pPr>
            <a:r>
              <a:rPr lang="ru-RU" sz="1600" b="1" smtClean="0"/>
              <a:t>стоимость изготовления комплекта оборудования для переработки навоза и производства удобрения составляет от 500 тыс. до 1 млн. рублей на одну тонну удобрения в зависимости от требований Заказчика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600" b="1" smtClean="0"/>
              <a:t>        </a:t>
            </a:r>
            <a:r>
              <a:rPr lang="ru-RU" sz="1600" smtClean="0"/>
              <a:t>Цена указана с НДС, без стоимости доставки , сборки и пусконаладочных работ.</a:t>
            </a:r>
          </a:p>
          <a:p>
            <a:pPr algn="just" eaLnBrk="1" hangingPunct="1">
              <a:buFontTx/>
              <a:buChar char="•"/>
            </a:pPr>
            <a:r>
              <a:rPr lang="ru-RU" sz="1600" b="1" smtClean="0"/>
              <a:t>стоимость компонентов на одну  тонну удобрения составляет 500 рублей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600" b="1" smtClean="0"/>
              <a:t>      </a:t>
            </a:r>
            <a:r>
              <a:rPr lang="ru-RU" sz="1600" smtClean="0"/>
              <a:t>Цена указана с НДС и включает в себя стоимость использования торговой марки по лицензионному договору, а так же пользование  государственной регистрацией на удобрение.</a:t>
            </a:r>
            <a:r>
              <a:rPr lang="ru-RU" sz="1600" smtClean="0">
                <a:latin typeface="Arial" charset="0"/>
              </a:rPr>
              <a:t>*</a:t>
            </a:r>
          </a:p>
          <a:p>
            <a:pPr algn="just" eaLnBrk="1" hangingPunct="1">
              <a:buFontTx/>
              <a:buChar char="•"/>
            </a:pPr>
            <a:r>
              <a:rPr lang="ru-RU" sz="1600" b="1" smtClean="0"/>
              <a:t>срок поставки от 3 до 8 месяцев, в зависимости от комплектации.</a:t>
            </a:r>
          </a:p>
          <a:p>
            <a:pPr algn="just" eaLnBrk="1" hangingPunct="1">
              <a:buFontTx/>
              <a:buChar char="•"/>
            </a:pPr>
            <a:r>
              <a:rPr lang="ru-RU" sz="1600" b="1" smtClean="0"/>
              <a:t>условия платежа: 80% предоплата, 20% по факту поставки оборудования.</a:t>
            </a:r>
          </a:p>
          <a:p>
            <a:pPr algn="just" eaLnBrk="1" hangingPunct="1">
              <a:buFontTx/>
              <a:buChar char="•"/>
            </a:pPr>
            <a:r>
              <a:rPr lang="ru-RU" sz="1600" b="1" smtClean="0"/>
              <a:t>размер необходимого помещения из расчёта 10 м2 на одну тонну производимого удобрения</a:t>
            </a:r>
          </a:p>
          <a:p>
            <a:pPr marL="2057400" lvl="4" algn="just" eaLnBrk="1" hangingPunct="1">
              <a:buFontTx/>
              <a:buChar char="•"/>
            </a:pPr>
            <a:r>
              <a:rPr lang="ru-RU" b="1" smtClean="0"/>
              <a:t>необходимая электрическая мощность из расчёта 8 киловатт  в  час на одну тонну производимого удобрения</a:t>
            </a:r>
          </a:p>
          <a:p>
            <a:pPr marL="2057400" lvl="4" algn="just" eaLnBrk="1" hangingPunct="1">
              <a:buFontTx/>
              <a:buChar char="•"/>
            </a:pPr>
            <a:r>
              <a:rPr lang="ru-RU" b="1" smtClean="0"/>
              <a:t>количество рабочих  из расчёта 0,5 человек  на одну тонну производимого удобрения</a:t>
            </a:r>
            <a:endParaRPr lang="ru-RU" b="1" smtClean="0">
              <a:latin typeface="Arial" charset="0"/>
            </a:endParaRPr>
          </a:p>
          <a:p>
            <a:pPr marL="2057400" lvl="4" algn="just" eaLnBrk="1" hangingPunct="1">
              <a:buFontTx/>
              <a:buChar char="•"/>
            </a:pPr>
            <a:r>
              <a:rPr lang="ru-RU" sz="1400" b="1" smtClean="0">
                <a:latin typeface="Arial" charset="0"/>
              </a:rPr>
              <a:t>*все соответствующие регистрационные документы находятся в стадии оформления</a:t>
            </a:r>
            <a:endParaRPr lang="ru-RU" sz="1400" smtClean="0"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728075" y="63087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Контакты</a:t>
            </a:r>
          </a:p>
        </p:txBody>
      </p:sp>
      <p:pic>
        <p:nvPicPr>
          <p:cNvPr id="22530" name="Рисунок 38" descr="dreamstimefree_58767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ого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3860800"/>
            <a:ext cx="3382962" cy="184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3492500" y="4048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mbria" pitchFamily="18" charset="0"/>
              </a:rPr>
              <a:t>Контакты</a:t>
            </a: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1187450" y="1557338"/>
            <a:ext cx="6911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Общество с ограниченной ответственностью «СИЛКО»</a:t>
            </a:r>
          </a:p>
          <a:p>
            <a:pPr algn="ctr"/>
            <a:r>
              <a:rPr lang="ru-RU" sz="1800"/>
              <a:t>Юридический адрес: </a:t>
            </a:r>
          </a:p>
          <a:p>
            <a:pPr algn="ctr"/>
            <a:r>
              <a:rPr lang="ru-RU" sz="1800"/>
              <a:t>115682, Москва, ул. Шипиловская, 64, корпус 1, офис 147</a:t>
            </a:r>
            <a:endParaRPr lang="en-US" sz="1800" b="0"/>
          </a:p>
          <a:p>
            <a:pPr algn="ctr"/>
            <a:r>
              <a:rPr lang="ru-RU" sz="1800"/>
              <a:t>тел. +7 (495) 649  03 39</a:t>
            </a:r>
          </a:p>
          <a:p>
            <a:pPr algn="ctr"/>
            <a:r>
              <a:rPr lang="en-US" sz="1800"/>
              <a:t>e</a:t>
            </a:r>
            <a:r>
              <a:rPr lang="ru-RU" sz="1800"/>
              <a:t>-</a:t>
            </a:r>
            <a:r>
              <a:rPr lang="en-US" sz="1800"/>
              <a:t>mail</a:t>
            </a:r>
            <a:r>
              <a:rPr lang="ru-RU" sz="1800"/>
              <a:t>:</a:t>
            </a:r>
            <a:r>
              <a:rPr lang="ru-RU" sz="1800" b="0"/>
              <a:t> </a:t>
            </a:r>
            <a:r>
              <a:rPr lang="ru-RU" sz="1800">
                <a:hlinkClick r:id="rId4"/>
              </a:rPr>
              <a:t>6490339@mail.ru</a:t>
            </a:r>
            <a:endParaRPr lang="ru-RU" sz="1800"/>
          </a:p>
          <a:p>
            <a:pPr algn="ctr"/>
            <a:endParaRPr lang="ru-RU" sz="1800"/>
          </a:p>
          <a:p>
            <a:pPr algn="ctr"/>
            <a:r>
              <a:rPr lang="ru-RU" sz="1800"/>
              <a:t>Генеральный  директор Гордиенко Николай Геннадьевич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800">
              <a:latin typeface="Franklin Gothic Book" pitchFamily="34" charset="0"/>
            </a:endParaRPr>
          </a:p>
        </p:txBody>
      </p:sp>
      <p:pic>
        <p:nvPicPr>
          <p:cNvPr id="22534" name="Рисунок 7" descr="силко cop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4188"/>
            <a:ext cx="9144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748713" y="6353175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4264</TotalTime>
  <Words>587</Words>
  <Application>Microsoft Office PowerPoint</Application>
  <PresentationFormat>Экран (4:3)</PresentationFormat>
  <Paragraphs>107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Calibri</vt:lpstr>
      <vt:lpstr>Arial</vt:lpstr>
      <vt:lpstr>Wingdings 3</vt:lpstr>
      <vt:lpstr>Cambria</vt:lpstr>
      <vt:lpstr>Wingdings</vt:lpstr>
      <vt:lpstr>Gill Sans MT</vt:lpstr>
      <vt:lpstr>Times New Roman</vt:lpstr>
      <vt:lpstr>Bookman Old Style</vt:lpstr>
      <vt:lpstr>Franklin Gothic Book</vt:lpstr>
      <vt:lpstr>Wingdings 2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Инновационные биотехнологии   по переработке органических отходов животноводства в сельском хозяйстве   </vt:lpstr>
      <vt:lpstr>Схема переработки </vt:lpstr>
      <vt:lpstr>Схема переработки </vt:lpstr>
      <vt:lpstr>Схема переработки </vt:lpstr>
      <vt:lpstr>Схема переработки </vt:lpstr>
      <vt:lpstr>Схема внесения удобрения и преимущества</vt:lpstr>
      <vt:lpstr>Свойства удобрения и его преимущества </vt:lpstr>
      <vt:lpstr>Стоимость, комплектации и срок поставки </vt:lpstr>
      <vt:lpstr>Контакты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</dc:title>
  <dc:creator>   </dc:creator>
  <cp:lastModifiedBy>Nik</cp:lastModifiedBy>
  <cp:revision>251</cp:revision>
  <dcterms:created xsi:type="dcterms:W3CDTF">2011-01-10T08:55:29Z</dcterms:created>
  <dcterms:modified xsi:type="dcterms:W3CDTF">2012-03-30T05:40:52Z</dcterms:modified>
</cp:coreProperties>
</file>